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erif Display" charset="1" panose="00000000000000000000"/>
      <p:regular r:id="rId18"/>
    </p:embeddedFont>
    <p:embeddedFont>
      <p:font typeface="Open Sauce" charset="1" panose="000005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Arimo Bold" charset="1" panose="020B07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06" t="0" r="-6306" b="-333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75053" y="1948467"/>
            <a:ext cx="19130943" cy="7063912"/>
          </a:xfrm>
          <a:custGeom>
            <a:avLst/>
            <a:gdLst/>
            <a:ahLst/>
            <a:cxnLst/>
            <a:rect r="r" b="b" t="t" l="l"/>
            <a:pathLst>
              <a:path h="7063912" w="19130943">
                <a:moveTo>
                  <a:pt x="0" y="0"/>
                </a:moveTo>
                <a:lnTo>
                  <a:pt x="19130943" y="0"/>
                </a:lnTo>
                <a:lnTo>
                  <a:pt x="19130943" y="7063912"/>
                </a:lnTo>
                <a:lnTo>
                  <a:pt x="0" y="706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-26376" r="0" b="-7042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40491"/>
            <a:ext cx="18288000" cy="2647193"/>
          </a:xfrm>
          <a:custGeom>
            <a:avLst/>
            <a:gdLst/>
            <a:ahLst/>
            <a:cxnLst/>
            <a:rect r="r" b="b" t="t" l="l"/>
            <a:pathLst>
              <a:path h="2647193" w="18288000">
                <a:moveTo>
                  <a:pt x="0" y="0"/>
                </a:moveTo>
                <a:lnTo>
                  <a:pt x="18288000" y="0"/>
                </a:lnTo>
                <a:lnTo>
                  <a:pt x="18288000" y="2647193"/>
                </a:lnTo>
                <a:lnTo>
                  <a:pt x="0" y="26471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3000"/>
            </a:blip>
            <a:stretch>
              <a:fillRect l="0" t="-110253" r="0" b="-2500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989" y="412402"/>
            <a:ext cx="17875484" cy="153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Strategic Analys</a:t>
            </a:r>
            <a:r>
              <a:rPr lang="en-US" sz="4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is and Enhancement of Admission Dynamics at Aishwarya College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89" y="2181121"/>
            <a:ext cx="173808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2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 D</a:t>
            </a:r>
            <a:r>
              <a:rPr lang="en-US" sz="2499" spc="2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ATA-DRIVEN ANALYSIS AND ACTION PLAN FOR AISHWARYA COLLEGE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57393" y="9154795"/>
            <a:ext cx="57180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Daiwik Rankawat </a:t>
            </a:r>
            <a:r>
              <a:rPr lang="en-US" sz="30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(22f3000099)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65000" y="9246870"/>
            <a:ext cx="26543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4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BY: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43275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768583"/>
            <a:ext cx="17259300" cy="145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Solution 3: Strengthen Outreach and Remove Barriers to Broaden Our Applicant Pool.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51307"/>
            <a:ext cx="10627310" cy="49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ic Outreach &amp; Retention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77686"/>
            <a:ext cx="17002248" cy="49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Remove barriers to entry and 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actively engage with prospective students, schools, and parents.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81273" y="4208880"/>
            <a:ext cx="3949675" cy="512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d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ata shows that nearly 50% of applicants already participate in pre-qualifying tests. This indicates a strong appetite for a merit-based admission process.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437415"/>
            <a:ext cx="5077019" cy="2862181"/>
            <a:chOff x="0" y="0"/>
            <a:chExt cx="6769359" cy="381624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194" y="-47625"/>
              <a:ext cx="6761165" cy="1074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71"/>
                </a:lnSpc>
              </a:pPr>
              <a:r>
                <a:rPr lang="en-US" sz="2336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Strateg</a:t>
              </a:r>
              <a:r>
                <a:rPr lang="en-US" b="true" sz="2336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ically Deploy the Marketing Budget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82344"/>
              <a:ext cx="6761165" cy="2733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71"/>
                </a:lnSpc>
              </a:pPr>
              <a:r>
                <a:rPr lang="en-US" sz="233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Utilize the ~14 lakh remaining annual budget (avg.) for targeted dig</a:t>
              </a:r>
              <a:r>
                <a:rPr lang="en-US" sz="2336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ital campaigns, school partnerships, and parent-focused outreach.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6461522"/>
            <a:ext cx="5248233" cy="2958703"/>
            <a:chOff x="0" y="0"/>
            <a:chExt cx="6997644" cy="394493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8471" y="-38100"/>
              <a:ext cx="6989173" cy="1099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1"/>
                </a:lnSpc>
              </a:pPr>
              <a:r>
                <a:rPr lang="en-US" sz="2415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Strateg</a:t>
              </a:r>
              <a:r>
                <a:rPr lang="en-US" b="true" sz="241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ically Deploy the Marketing Budget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29975"/>
              <a:ext cx="6989173" cy="2814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1"/>
                </a:lnSpc>
              </a:pPr>
              <a:r>
                <a:rPr lang="en-US" sz="241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Utilize the ~14 lakh remaining annual budget (avg.) for targeted dig</a:t>
              </a:r>
              <a:r>
                <a:rPr lang="en-US" sz="241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ital campaigns, school partnerships, and parent-focused outreach.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93308" y="2912362"/>
            <a:ext cx="6171590" cy="661180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894579" y="8935086"/>
            <a:ext cx="2129045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Actual Spend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43703" y="8935086"/>
            <a:ext cx="2129045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Potential Spend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10" t="0" r="-1958" b="-2978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2383558"/>
            <a:ext cx="16505218" cy="531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</a:t>
            </a:r>
            <a:r>
              <a:rPr lang="en-US" b="true" sz="100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ank You for Your Attention</a:t>
            </a:r>
          </a:p>
          <a:p>
            <a:pPr algn="ctr">
              <a:lnSpc>
                <a:spcPts val="1413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65950" y="3679268"/>
            <a:ext cx="693931" cy="693931"/>
          </a:xfrm>
          <a:custGeom>
            <a:avLst/>
            <a:gdLst/>
            <a:ahLst/>
            <a:cxnLst/>
            <a:rect r="r" b="b" t="t" l="l"/>
            <a:pathLst>
              <a:path h="693931" w="693931">
                <a:moveTo>
                  <a:pt x="0" y="0"/>
                </a:moveTo>
                <a:lnTo>
                  <a:pt x="693930" y="0"/>
                </a:lnTo>
                <a:lnTo>
                  <a:pt x="693930" y="693930"/>
                </a:lnTo>
                <a:lnTo>
                  <a:pt x="0" y="69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747821"/>
            <a:ext cx="723404" cy="712882"/>
          </a:xfrm>
          <a:custGeom>
            <a:avLst/>
            <a:gdLst/>
            <a:ahLst/>
            <a:cxnLst/>
            <a:rect r="r" b="b" t="t" l="l"/>
            <a:pathLst>
              <a:path h="712882" w="723404">
                <a:moveTo>
                  <a:pt x="0" y="0"/>
                </a:moveTo>
                <a:lnTo>
                  <a:pt x="723404" y="0"/>
                </a:lnTo>
                <a:lnTo>
                  <a:pt x="723404" y="712881"/>
                </a:lnTo>
                <a:lnTo>
                  <a:pt x="0" y="7128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645576" y="3835325"/>
            <a:ext cx="1260708" cy="537874"/>
          </a:xfrm>
          <a:custGeom>
            <a:avLst/>
            <a:gdLst/>
            <a:ahLst/>
            <a:cxnLst/>
            <a:rect r="r" b="b" t="t" l="l"/>
            <a:pathLst>
              <a:path h="537874" w="1260708">
                <a:moveTo>
                  <a:pt x="0" y="0"/>
                </a:moveTo>
                <a:lnTo>
                  <a:pt x="1260708" y="0"/>
                </a:lnTo>
                <a:lnTo>
                  <a:pt x="1260708" y="537873"/>
                </a:lnTo>
                <a:lnTo>
                  <a:pt x="0" y="537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8110" y="3404922"/>
            <a:ext cx="4139348" cy="5853378"/>
          </a:xfrm>
          <a:custGeom>
            <a:avLst/>
            <a:gdLst/>
            <a:ahLst/>
            <a:cxnLst/>
            <a:rect r="r" b="b" t="t" l="l"/>
            <a:pathLst>
              <a:path h="5853378" w="4139348">
                <a:moveTo>
                  <a:pt x="0" y="0"/>
                </a:moveTo>
                <a:lnTo>
                  <a:pt x="4139348" y="0"/>
                </a:lnTo>
                <a:lnTo>
                  <a:pt x="4139348" y="5853378"/>
                </a:lnTo>
                <a:lnTo>
                  <a:pt x="0" y="58533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65950" y="4403552"/>
            <a:ext cx="3618168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</a:t>
            </a: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ission Challenges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65950" y="5506548"/>
            <a:ext cx="3618168" cy="250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Experiencing</a:t>
            </a:r>
            <a:r>
              <a:rPr lang="en-US" sz="23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year-over-year decline in admission numbers requiring strategic changes</a:t>
            </a:r>
          </a:p>
          <a:p>
            <a:pPr algn="l">
              <a:lnSpc>
                <a:spcPts val="33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14400"/>
            <a:ext cx="12813150" cy="106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  <a:spcBef>
                <a:spcPct val="0"/>
              </a:spcBef>
            </a:pPr>
            <a:r>
              <a:rPr lang="en-US" sz="6300" spc="63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AB</a:t>
            </a:r>
            <a:r>
              <a:rPr lang="en-US" sz="6300" spc="63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OUT AISHWARYA COLLEGE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184324"/>
            <a:ext cx="4998836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0"/>
              </a:lnSpc>
            </a:pPr>
            <a:r>
              <a:rPr lang="en-US" sz="4900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Overview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403552"/>
            <a:ext cx="3618168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</a:t>
            </a: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itution Background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506548"/>
            <a:ext cx="3618168" cy="397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Established 2018. </a:t>
            </a:r>
          </a:p>
          <a:p>
            <a:pPr algn="l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Dedicated undergraduate institution offering BSc, B.Com, BCA, and BA program.</a:t>
            </a:r>
          </a:p>
          <a:p>
            <a:pPr algn="l">
              <a:lnSpc>
                <a:spcPts val="1780"/>
              </a:lnSpc>
            </a:pPr>
          </a:p>
          <a:p>
            <a:pPr algn="l">
              <a:lnSpc>
                <a:spcPts val="3319"/>
              </a:lnSpc>
            </a:pPr>
          </a:p>
          <a:p>
            <a:pPr algn="l">
              <a:lnSpc>
                <a:spcPts val="3319"/>
              </a:lnSpc>
            </a:pPr>
          </a:p>
          <a:p>
            <a:pPr algn="l">
              <a:lnSpc>
                <a:spcPts val="331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645576" y="4403552"/>
            <a:ext cx="3618168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</a:t>
            </a: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oject</a:t>
            </a:r>
          </a:p>
          <a:p>
            <a:pPr algn="l">
              <a:lnSpc>
                <a:spcPts val="3779"/>
              </a:lnSpc>
            </a:pPr>
            <a:r>
              <a:rPr lang="en-US" b="true" sz="2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45576" y="5506548"/>
            <a:ext cx="3618168" cy="250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Identif</a:t>
            </a:r>
            <a:r>
              <a:rPr lang="en-US" sz="237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 admission problems and optimize strategies through comprehensive data analysis</a:t>
            </a:r>
          </a:p>
          <a:p>
            <a:pPr algn="l">
              <a:lnSpc>
                <a:spcPts val="3319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576548" y="3404922"/>
            <a:ext cx="4139348" cy="5853378"/>
          </a:xfrm>
          <a:custGeom>
            <a:avLst/>
            <a:gdLst/>
            <a:ahLst/>
            <a:cxnLst/>
            <a:rect r="r" b="b" t="t" l="l"/>
            <a:pathLst>
              <a:path h="5853378" w="4139348">
                <a:moveTo>
                  <a:pt x="0" y="0"/>
                </a:moveTo>
                <a:lnTo>
                  <a:pt x="4139348" y="0"/>
                </a:lnTo>
                <a:lnTo>
                  <a:pt x="4139348" y="5853378"/>
                </a:lnTo>
                <a:lnTo>
                  <a:pt x="0" y="58533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98592" y="3404922"/>
            <a:ext cx="4139348" cy="5853378"/>
          </a:xfrm>
          <a:custGeom>
            <a:avLst/>
            <a:gdLst/>
            <a:ahLst/>
            <a:cxnLst/>
            <a:rect r="r" b="b" t="t" l="l"/>
            <a:pathLst>
              <a:path h="5853378" w="4139348">
                <a:moveTo>
                  <a:pt x="0" y="0"/>
                </a:moveTo>
                <a:lnTo>
                  <a:pt x="4139348" y="0"/>
                </a:lnTo>
                <a:lnTo>
                  <a:pt x="4139348" y="5853378"/>
                </a:lnTo>
                <a:lnTo>
                  <a:pt x="0" y="58533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2809875"/>
          <a:ext cx="14893300" cy="6448425"/>
        </p:xfrm>
        <a:graphic>
          <a:graphicData uri="http://schemas.openxmlformats.org/drawingml/2006/table">
            <a:tbl>
              <a:tblPr/>
              <a:tblGrid>
                <a:gridCol w="4386128"/>
                <a:gridCol w="5477446"/>
                <a:gridCol w="5029726"/>
              </a:tblGrid>
              <a:tr h="881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 Field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86234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Personal 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Name, Gender, DOB, 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Demographic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34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Academic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10th/12th scores, Pre-qualifying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Academic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34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Program Selection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Program, Field of Study, 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Academic Choice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519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Geographic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Home Address, Distance from College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34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Financial Info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Family Income, Fee 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Economic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234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Timeline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Date of Admission, Year-wise trends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Temporal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500997"/>
            <a:ext cx="12813150" cy="9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  <a:spcBef>
                <a:spcPct val="0"/>
              </a:spcBef>
            </a:pPr>
            <a:r>
              <a:rPr lang="en-US" sz="5700" spc="57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</a:t>
            </a:r>
            <a:r>
              <a:rPr lang="en-US" sz="5700" spc="57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 COLLECTION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65220"/>
            <a:ext cx="16206336" cy="78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Comprehensive admission data spanning three years (2021-2023) with detailed student information and academic metrics.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458325"/>
            <a:ext cx="16206336" cy="38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Data was already cleaned and well structured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351790"/>
            <a:ext cx="17259300" cy="1287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b="true" sz="3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analysis of three years of admission data reveals a critical revenue leak and a clear path to recovery.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4350" y="1947711"/>
            <a:ext cx="8005691" cy="545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Situation: 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Aishwarya College is experiencing a concerning decline in annual admissions, with numbers falling from 408 in 2021 to 217 in 2023.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Core Problem: 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significant number of students are 'switching streams' after admission-primarily from higher-fee Science programs to Arts and Commerce. 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Financial Impact: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 academic mismatch has led to a direct and quantifiable revenue leakage of approximately 1 crore over the last three years. 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Path Forward: 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presentation outlines a targeted, three-part strategy to address the root causes, reverse the trend, and secure the college's financial future.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87868" y="1187104"/>
            <a:ext cx="9584490" cy="899265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62214" y="7908310"/>
            <a:ext cx="8381786" cy="1153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47% 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drop in admissions from 2021 to 2023 represents not only a loss of students but aut also a significant erosion of our market position and revenue base.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27264" y="57838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7264" y="587037"/>
            <a:ext cx="16832036" cy="137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Problem: The big failure: One-third of students abandon their original academic stream, driving revenue loss.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7517" y="2041822"/>
            <a:ext cx="648979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</a:t>
            </a:r>
            <a:r>
              <a:rPr lang="en-US" b="true" sz="24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dent Stream Continuity (3-Year Average)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9971" y="1911931"/>
            <a:ext cx="7685176" cy="470128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342337" y="2220892"/>
            <a:ext cx="9606829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While two-thir</a:t>
            </a: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 of students continue in their chosen field, the 32% who switch represent a critical misalignment between student expectations and our program offerings. This is where the revenue leakage originates.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42337" y="4224473"/>
            <a:ext cx="9606829" cy="76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Result: The highe</a:t>
            </a: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 volume of transitions occurs from high-fee Science programs to Arts and Commerce.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91" y="6227072"/>
            <a:ext cx="7127118" cy="464724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97517" y="6515710"/>
            <a:ext cx="7103701" cy="34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Avg percentage of student those give  Pre Qualifying Test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342337" y="7117998"/>
            <a:ext cx="9345026" cy="2567756"/>
            <a:chOff x="0" y="0"/>
            <a:chExt cx="12460034" cy="342367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85724"/>
              <a:ext cx="10919238" cy="3237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</a:p>
            <a:p>
              <a:pPr algn="l" marL="425687" indent="-212843" lvl="1">
                <a:lnSpc>
                  <a:spcPts val="2760"/>
                </a:lnSpc>
                <a:buFont typeface="Arial"/>
                <a:buChar char="•"/>
              </a:pPr>
              <a:r>
                <a:rPr lang="en-US" b="true" sz="197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48.8</a:t>
              </a:r>
              <a:r>
                <a:rPr lang="en-US" b="true" sz="197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% Avg of students tak</a:t>
              </a:r>
              <a:r>
                <a:rPr lang="en-US" b="true" sz="197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 the test with higher acceptance rates, indicating quality filtering effectiveness</a:t>
              </a:r>
            </a:p>
            <a:p>
              <a:pPr algn="l" marL="425687" indent="-212843" lvl="1">
                <a:lnSpc>
                  <a:spcPts val="2760"/>
                </a:lnSpc>
                <a:buFont typeface="Arial"/>
                <a:buChar char="•"/>
              </a:pPr>
              <a:r>
                <a:rPr lang="en-US" b="true" sz="197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with growth rate of 2.07%  from 2021 to 2022 it shows students participation in qualifying test has been increased.</a:t>
              </a:r>
            </a:p>
            <a:p>
              <a:pPr algn="l">
                <a:lnSpc>
                  <a:spcPts val="2760"/>
                </a:lnSpc>
              </a:pPr>
            </a:p>
            <a:p>
              <a:pPr algn="l">
                <a:lnSpc>
                  <a:spcPts val="276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87288" y="-47625"/>
              <a:ext cx="12172746" cy="495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6"/>
                </a:lnSpc>
              </a:pPr>
              <a:r>
                <a:rPr lang="en-US" sz="224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</a:t>
              </a:r>
              <a:r>
                <a:rPr lang="en-US" b="true" sz="224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re-qualifying Test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27264" y="57838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27264" y="2266532"/>
            <a:ext cx="11032882" cy="3522443"/>
            <a:chOff x="0" y="0"/>
            <a:chExt cx="14710509" cy="469659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0">
              <a:off x="-1471051" y="-1471051"/>
              <a:ext cx="17652611" cy="7638693"/>
            </a:xfrm>
            <a:prstGeom prst="rect">
              <a:avLst/>
            </a:prstGeom>
          </p:spPr>
        </p:pic>
        <p:sp>
          <p:nvSpPr>
            <p:cNvPr name="Freeform 6" id="6"/>
            <p:cNvSpPr/>
            <p:nvPr/>
          </p:nvSpPr>
          <p:spPr>
            <a:xfrm flipH="false" flipV="false" rot="0">
              <a:off x="10172294" y="1956784"/>
              <a:ext cx="3916610" cy="1956694"/>
            </a:xfrm>
            <a:custGeom>
              <a:avLst/>
              <a:gdLst/>
              <a:ahLst/>
              <a:cxnLst/>
              <a:rect r="r" b="b" t="t" l="l"/>
              <a:pathLst>
                <a:path h="1956694" w="3916610">
                  <a:moveTo>
                    <a:pt x="0" y="0"/>
                  </a:moveTo>
                  <a:lnTo>
                    <a:pt x="3916610" y="0"/>
                  </a:lnTo>
                  <a:lnTo>
                    <a:pt x="3916610" y="1956694"/>
                  </a:lnTo>
                  <a:lnTo>
                    <a:pt x="0" y="1956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79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27264" y="587037"/>
            <a:ext cx="17521903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Problem: The Revenue Loss: Stream switching from Science to Arts directly translates to a lower revenue per student, accumulating to a significant loss.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61813" y="2345910"/>
            <a:ext cx="5259788" cy="271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Each Science-to-Arts switch results in a per-student re</a:t>
            </a: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venue drop of ~₹20,000. With 40-50 such switches annually, the losses are substantial. Our most valuable programs, by fee structure, are being systematically underutilized.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75547" y="2865455"/>
            <a:ext cx="2452953" cy="51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₹</a:t>
            </a: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2.5 Crores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24663" y="4194818"/>
            <a:ext cx="2452953" cy="51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₹</a:t>
            </a:r>
            <a:r>
              <a:rPr lang="en-US" sz="3000">
                <a:solidFill>
                  <a:srgbClr val="191919"/>
                </a:solidFill>
                <a:latin typeface="Canva Sans"/>
                <a:ea typeface="Canva Sans"/>
                <a:cs typeface="Canva Sans"/>
                <a:sym typeface="Canva Sans"/>
              </a:rPr>
              <a:t> 1.5 Crores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1743" y="2034778"/>
            <a:ext cx="9603923" cy="34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Actual vs. Expected First-Year Revenue from Switching Students (3-Year Total)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87812" y="5495184"/>
            <a:ext cx="8580911" cy="513982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8077616" y="7099587"/>
            <a:ext cx="9606829" cy="232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Science students are not seeing</a:t>
            </a: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value in continuing their domain at Aishwarya. This suggests our Science and Tech offerings are perceived as outdated, lack facilities, or are poorly marketed compared to Arts and Commerce.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creates transition of students from their own stream to different stream, which leads to revenue loss.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27264" y="57838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427264" y="587037"/>
            <a:ext cx="17521903" cy="137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Problem: Structural Growth Bottleneck — Transport and program misalignment limit enrolment growth and competitiveness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39676" y="2044303"/>
            <a:ext cx="7677541" cy="3886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610" indent="-242805" lvl="1">
              <a:lnSpc>
                <a:spcPts val="3148"/>
              </a:lnSpc>
              <a:buFont typeface="Arial"/>
              <a:buChar char="•"/>
            </a:pPr>
            <a:r>
              <a:rPr lang="en-US" b="true" sz="22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 enrollment is misaligned with market dema</a:t>
            </a:r>
            <a:r>
              <a:rPr lang="en-US" b="true" sz="22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nd, with an over-reliance on traditional Arts and Commerce streams.</a:t>
            </a:r>
          </a:p>
          <a:p>
            <a:pPr algn="l">
              <a:lnSpc>
                <a:spcPts val="3148"/>
              </a:lnSpc>
            </a:pPr>
          </a:p>
          <a:p>
            <a:pPr algn="l" marL="485610" indent="-242805" lvl="1">
              <a:lnSpc>
                <a:spcPts val="3148"/>
              </a:lnSpc>
              <a:buFont typeface="Arial"/>
              <a:buChar char="•"/>
            </a:pPr>
            <a:r>
              <a:rPr lang="en-US" b="true" sz="22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Despite national trends favoring technical degrees, our admssions are dominated by Arts and Commerce. This signals a critical gap in how our Science and Computer Application programs are perceived, promoted, and structured, leading to under-enrollment in high-potential fields.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8957" y="2034778"/>
            <a:ext cx="5409496" cy="34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UG</a:t>
            </a: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Program Enrollment Trends (2021-2023)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59024" y="6616108"/>
            <a:ext cx="5441416" cy="412434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439676" y="6887839"/>
            <a:ext cx="7836051" cy="3106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heavy reliance on students from outsid</a:t>
            </a: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 the immediate area is strained by inadequate transportation infrastructure.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majority of our students commute over significant distances, yet our transport capacity is severely lacking. This creates a daily obstacle and a major safety concern for parents, likely deterring many potential applicants.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13184" y="1419681"/>
            <a:ext cx="11285374" cy="585223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880975" y="6682227"/>
            <a:ext cx="5712925" cy="34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</a:t>
            </a: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Proximity to Campus (3-Year Average)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6984" y="9805643"/>
            <a:ext cx="416231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Ex: Transport</a:t>
            </a:r>
            <a:r>
              <a:rPr lang="en-US" b="true" sz="19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Capacity Gap (&gt;15km)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5129503" y="7274955"/>
            <a:ext cx="0" cy="28703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56540" y="6823400"/>
            <a:ext cx="5418666" cy="3547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43275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50985" y="3883747"/>
            <a:ext cx="4139348" cy="5853378"/>
          </a:xfrm>
          <a:custGeom>
            <a:avLst/>
            <a:gdLst/>
            <a:ahLst/>
            <a:cxnLst/>
            <a:rect r="r" b="b" t="t" l="l"/>
            <a:pathLst>
              <a:path h="5853378" w="4139348">
                <a:moveTo>
                  <a:pt x="0" y="0"/>
                </a:moveTo>
                <a:lnTo>
                  <a:pt x="4139348" y="0"/>
                </a:lnTo>
                <a:lnTo>
                  <a:pt x="4139348" y="5853378"/>
                </a:lnTo>
                <a:lnTo>
                  <a:pt x="0" y="5853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68583"/>
            <a:ext cx="17259300" cy="145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Solution 1: Realign Academic Offerings to Prevent Stream Switching and Meet Market Needs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73894" y="6265365"/>
            <a:ext cx="3272119" cy="19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Launch mo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dern UG degrees aligned with job markets (e.g., Data Biotechnology, Al &amp; Ethics).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73894" y="5321048"/>
            <a:ext cx="3496626" cy="76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</a:t>
            </a: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duce Career-Oriented Programs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0985" y="3923681"/>
            <a:ext cx="3719535" cy="121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: </a:t>
            </a:r>
            <a:r>
              <a:rPr lang="en-US" sz="70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83520" y="3923681"/>
            <a:ext cx="3719535" cy="121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: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42411" y="3923681"/>
            <a:ext cx="3719535" cy="121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: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1943" y="5321048"/>
            <a:ext cx="3496626" cy="76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 Man</a:t>
            </a: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datory Career Counseling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07228" y="6265365"/>
            <a:ext cx="3272119" cy="3106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Conduct program-specific couns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eling during the admission window to affirm students' choices and showcase the value of our Science/Tech tracks.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19768" y="5321048"/>
            <a:ext cx="3496626" cy="372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Offe</a:t>
            </a:r>
            <a:r>
              <a:rPr lang="en-US" b="true" sz="2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 Bridge Courses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19768" y="6046290"/>
            <a:ext cx="3272119" cy="3106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 short</a:t>
            </a: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orientation courses to help students from diverse backgrounds adapt to the rigors of Science or Tech programs, reducing academic anxiety.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7450" y="2240474"/>
            <a:ext cx="10627310" cy="49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Academic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Realignment &amp; Program Innovation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7450" y="2776379"/>
            <a:ext cx="16471674" cy="101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Stop the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leak by making our programs, especially in Science, more attractive and career-aligned.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236791" y="3883747"/>
            <a:ext cx="4139348" cy="5853378"/>
          </a:xfrm>
          <a:custGeom>
            <a:avLst/>
            <a:gdLst/>
            <a:ahLst/>
            <a:cxnLst/>
            <a:rect r="r" b="b" t="t" l="l"/>
            <a:pathLst>
              <a:path h="5853378" w="4139348">
                <a:moveTo>
                  <a:pt x="0" y="0"/>
                </a:moveTo>
                <a:lnTo>
                  <a:pt x="4139348" y="0"/>
                </a:lnTo>
                <a:lnTo>
                  <a:pt x="4139348" y="5853378"/>
                </a:lnTo>
                <a:lnTo>
                  <a:pt x="0" y="5853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23914" y="3883747"/>
            <a:ext cx="4139348" cy="5853378"/>
          </a:xfrm>
          <a:custGeom>
            <a:avLst/>
            <a:gdLst/>
            <a:ahLst/>
            <a:cxnLst/>
            <a:rect r="r" b="b" t="t" l="l"/>
            <a:pathLst>
              <a:path h="5853378" w="4139348">
                <a:moveTo>
                  <a:pt x="0" y="0"/>
                </a:moveTo>
                <a:lnTo>
                  <a:pt x="4139347" y="0"/>
                </a:lnTo>
                <a:lnTo>
                  <a:pt x="4139347" y="5853378"/>
                </a:lnTo>
                <a:lnTo>
                  <a:pt x="0" y="5853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0" r="0" b="-337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643275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768583"/>
            <a:ext cx="17259300" cy="145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Solution 2: Enhance the Admission Process to Attract and Convert High-Potential Students.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51307"/>
            <a:ext cx="10627310" cy="49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Admiss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ion Process Enhancement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77686"/>
            <a:ext cx="16471674" cy="49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Attr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act higher-quality, better-fit applicants using a merit-based, data-driven approach.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03973"/>
            <a:ext cx="9765145" cy="615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Launch a Pre-Admission Scholarship Test: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Model a test after NEET/JEE 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identify and attract top talent early in the admission cycle.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Incentivize Participation: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Offer tangible benefits like application fee waivers, priority counseling slots, or merit-based tuition discounts to test-takers. 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Automate Lead Nurturing: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Use WhatsApp and email campaigns to engage inquiries with program guides, faculty profiles, and success stories, keeping Aishwarya top-of-mind.</a:t>
            </a:r>
          </a:p>
          <a:p>
            <a:pPr algn="l">
              <a:lnSpc>
                <a:spcPts val="405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1656010" y="3661123"/>
            <a:ext cx="1918926" cy="900435"/>
            <a:chOff x="0" y="0"/>
            <a:chExt cx="731774" cy="3434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1774" cy="343408"/>
            </a:xfrm>
            <a:custGeom>
              <a:avLst/>
              <a:gdLst/>
              <a:ahLst/>
              <a:cxnLst/>
              <a:rect r="r" b="b" t="t" l="l"/>
              <a:pathLst>
                <a:path h="343408" w="731774">
                  <a:moveTo>
                    <a:pt x="731774" y="129104"/>
                  </a:moveTo>
                  <a:lnTo>
                    <a:pt x="731774" y="214304"/>
                  </a:lnTo>
                  <a:cubicBezTo>
                    <a:pt x="731774" y="248544"/>
                    <a:pt x="718172" y="281383"/>
                    <a:pt x="693960" y="305594"/>
                  </a:cubicBezTo>
                  <a:cubicBezTo>
                    <a:pt x="669749" y="329806"/>
                    <a:pt x="636910" y="343408"/>
                    <a:pt x="602670" y="343408"/>
                  </a:cubicBezTo>
                  <a:lnTo>
                    <a:pt x="129104" y="343408"/>
                  </a:lnTo>
                  <a:cubicBezTo>
                    <a:pt x="94864" y="343408"/>
                    <a:pt x="62025" y="329806"/>
                    <a:pt x="37814" y="305594"/>
                  </a:cubicBezTo>
                  <a:cubicBezTo>
                    <a:pt x="13602" y="281383"/>
                    <a:pt x="0" y="248544"/>
                    <a:pt x="0" y="214304"/>
                  </a:cubicBezTo>
                  <a:lnTo>
                    <a:pt x="0" y="129104"/>
                  </a:lnTo>
                  <a:cubicBezTo>
                    <a:pt x="0" y="94864"/>
                    <a:pt x="13602" y="62025"/>
                    <a:pt x="37814" y="37814"/>
                  </a:cubicBezTo>
                  <a:cubicBezTo>
                    <a:pt x="62025" y="13602"/>
                    <a:pt x="94864" y="0"/>
                    <a:pt x="129104" y="0"/>
                  </a:cubicBezTo>
                  <a:lnTo>
                    <a:pt x="602670" y="0"/>
                  </a:lnTo>
                  <a:cubicBezTo>
                    <a:pt x="636910" y="0"/>
                    <a:pt x="669749" y="13602"/>
                    <a:pt x="693960" y="37814"/>
                  </a:cubicBezTo>
                  <a:cubicBezTo>
                    <a:pt x="718172" y="62025"/>
                    <a:pt x="731774" y="94864"/>
                    <a:pt x="731774" y="129104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31774" cy="381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Inquiry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61796" y="4930980"/>
            <a:ext cx="1937608" cy="909202"/>
            <a:chOff x="0" y="0"/>
            <a:chExt cx="731774" cy="3434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1774" cy="343408"/>
            </a:xfrm>
            <a:custGeom>
              <a:avLst/>
              <a:gdLst/>
              <a:ahLst/>
              <a:cxnLst/>
              <a:rect r="r" b="b" t="t" l="l"/>
              <a:pathLst>
                <a:path h="343408" w="731774">
                  <a:moveTo>
                    <a:pt x="731774" y="127859"/>
                  </a:moveTo>
                  <a:lnTo>
                    <a:pt x="731774" y="215549"/>
                  </a:lnTo>
                  <a:cubicBezTo>
                    <a:pt x="731774" y="249459"/>
                    <a:pt x="718303" y="281981"/>
                    <a:pt x="694325" y="305959"/>
                  </a:cubicBezTo>
                  <a:cubicBezTo>
                    <a:pt x="670347" y="329937"/>
                    <a:pt x="637825" y="343408"/>
                    <a:pt x="603915" y="343408"/>
                  </a:cubicBezTo>
                  <a:lnTo>
                    <a:pt x="127859" y="343408"/>
                  </a:lnTo>
                  <a:cubicBezTo>
                    <a:pt x="93949" y="343408"/>
                    <a:pt x="61427" y="329937"/>
                    <a:pt x="37449" y="305959"/>
                  </a:cubicBezTo>
                  <a:cubicBezTo>
                    <a:pt x="13471" y="281981"/>
                    <a:pt x="0" y="249459"/>
                    <a:pt x="0" y="215549"/>
                  </a:cubicBezTo>
                  <a:lnTo>
                    <a:pt x="0" y="127859"/>
                  </a:lnTo>
                  <a:cubicBezTo>
                    <a:pt x="0" y="93949"/>
                    <a:pt x="13471" y="61427"/>
                    <a:pt x="37449" y="37449"/>
                  </a:cubicBezTo>
                  <a:cubicBezTo>
                    <a:pt x="61427" y="13471"/>
                    <a:pt x="93949" y="0"/>
                    <a:pt x="127859" y="0"/>
                  </a:cubicBezTo>
                  <a:lnTo>
                    <a:pt x="603915" y="0"/>
                  </a:lnTo>
                  <a:cubicBezTo>
                    <a:pt x="674529" y="0"/>
                    <a:pt x="731774" y="57245"/>
                    <a:pt x="731774" y="127859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31774" cy="381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Scholarship Test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656010" y="6303485"/>
            <a:ext cx="2119537" cy="994570"/>
            <a:chOff x="0" y="0"/>
            <a:chExt cx="731774" cy="3434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1774" cy="343408"/>
            </a:xfrm>
            <a:custGeom>
              <a:avLst/>
              <a:gdLst/>
              <a:ahLst/>
              <a:cxnLst/>
              <a:rect r="r" b="b" t="t" l="l"/>
              <a:pathLst>
                <a:path h="343408" w="731774">
                  <a:moveTo>
                    <a:pt x="731774" y="116885"/>
                  </a:moveTo>
                  <a:lnTo>
                    <a:pt x="731774" y="226523"/>
                  </a:lnTo>
                  <a:cubicBezTo>
                    <a:pt x="731774" y="291077"/>
                    <a:pt x="679443" y="343408"/>
                    <a:pt x="614889" y="343408"/>
                  </a:cubicBezTo>
                  <a:lnTo>
                    <a:pt x="116885" y="343408"/>
                  </a:lnTo>
                  <a:cubicBezTo>
                    <a:pt x="52331" y="343408"/>
                    <a:pt x="0" y="291077"/>
                    <a:pt x="0" y="226523"/>
                  </a:cubicBezTo>
                  <a:lnTo>
                    <a:pt x="0" y="116885"/>
                  </a:lnTo>
                  <a:cubicBezTo>
                    <a:pt x="0" y="52331"/>
                    <a:pt x="52331" y="0"/>
                    <a:pt x="116885" y="0"/>
                  </a:cubicBezTo>
                  <a:lnTo>
                    <a:pt x="614889" y="0"/>
                  </a:lnTo>
                  <a:cubicBezTo>
                    <a:pt x="679443" y="0"/>
                    <a:pt x="731774" y="52331"/>
                    <a:pt x="731774" y="116885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31774" cy="381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Incentives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656010" y="7745730"/>
            <a:ext cx="2119537" cy="994570"/>
            <a:chOff x="0" y="0"/>
            <a:chExt cx="731774" cy="3434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31774" cy="343408"/>
            </a:xfrm>
            <a:custGeom>
              <a:avLst/>
              <a:gdLst/>
              <a:ahLst/>
              <a:cxnLst/>
              <a:rect r="r" b="b" t="t" l="l"/>
              <a:pathLst>
                <a:path h="343408" w="731774">
                  <a:moveTo>
                    <a:pt x="731774" y="116885"/>
                  </a:moveTo>
                  <a:lnTo>
                    <a:pt x="731774" y="226523"/>
                  </a:lnTo>
                  <a:cubicBezTo>
                    <a:pt x="731774" y="291077"/>
                    <a:pt x="679443" y="343408"/>
                    <a:pt x="614889" y="343408"/>
                  </a:cubicBezTo>
                  <a:lnTo>
                    <a:pt x="116885" y="343408"/>
                  </a:lnTo>
                  <a:cubicBezTo>
                    <a:pt x="52331" y="343408"/>
                    <a:pt x="0" y="291077"/>
                    <a:pt x="0" y="226523"/>
                  </a:cubicBezTo>
                  <a:lnTo>
                    <a:pt x="0" y="116885"/>
                  </a:lnTo>
                  <a:cubicBezTo>
                    <a:pt x="0" y="52331"/>
                    <a:pt x="52331" y="0"/>
                    <a:pt x="116885" y="0"/>
                  </a:cubicBezTo>
                  <a:lnTo>
                    <a:pt x="614889" y="0"/>
                  </a:lnTo>
                  <a:cubicBezTo>
                    <a:pt x="679443" y="0"/>
                    <a:pt x="731774" y="52331"/>
                    <a:pt x="731774" y="116885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31774" cy="381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Conversion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76910" y="4560779"/>
            <a:ext cx="259782" cy="381779"/>
            <a:chOff x="0" y="0"/>
            <a:chExt cx="346376" cy="509039"/>
          </a:xfrm>
        </p:grpSpPr>
        <p:sp>
          <p:nvSpPr>
            <p:cNvPr name="AutoShape 21" id="21"/>
            <p:cNvSpPr/>
            <p:nvPr/>
          </p:nvSpPr>
          <p:spPr>
            <a:xfrm>
              <a:off x="184750" y="1039"/>
              <a:ext cx="20170" cy="49256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15425" y="355322"/>
              <a:ext cx="174070" cy="13305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H="true">
              <a:off x="204920" y="335142"/>
              <a:ext cx="121286" cy="15845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2484195" y="5840485"/>
            <a:ext cx="262154" cy="459112"/>
            <a:chOff x="0" y="0"/>
            <a:chExt cx="349539" cy="612149"/>
          </a:xfrm>
        </p:grpSpPr>
        <p:sp>
          <p:nvSpPr>
            <p:cNvPr name="AutoShape 25" id="25"/>
            <p:cNvSpPr/>
            <p:nvPr/>
          </p:nvSpPr>
          <p:spPr>
            <a:xfrm>
              <a:off x="186599" y="857"/>
              <a:ext cx="20170" cy="5977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17274" y="430792"/>
              <a:ext cx="174070" cy="16147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H="true">
              <a:off x="206769" y="406303"/>
              <a:ext cx="121286" cy="19229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484396" y="7298055"/>
            <a:ext cx="262154" cy="459112"/>
            <a:chOff x="0" y="0"/>
            <a:chExt cx="349539" cy="612149"/>
          </a:xfrm>
        </p:grpSpPr>
        <p:sp>
          <p:nvSpPr>
            <p:cNvPr name="AutoShape 29" id="29"/>
            <p:cNvSpPr/>
            <p:nvPr/>
          </p:nvSpPr>
          <p:spPr>
            <a:xfrm>
              <a:off x="186599" y="857"/>
              <a:ext cx="20170" cy="59774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17274" y="430792"/>
              <a:ext cx="174070" cy="16147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 flipH="true">
              <a:off x="206769" y="406303"/>
              <a:ext cx="121286" cy="19229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14081273" y="4208880"/>
            <a:ext cx="3949675" cy="512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d</a:t>
            </a: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ata shows that nearly 50% of applicants already participate in pre-qualifying tests. This indicates a strong appetite for a merit-based admission process.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DAG7qfJLhXM</dc:identifier>
  <dcterms:modified xsi:type="dcterms:W3CDTF">2011-08-01T06:04:30Z</dcterms:modified>
  <cp:revision>1</cp:revision>
  <dc:title>Black and White Simple Minimalist Pitch Deck Marketing Presentation</dc:title>
</cp:coreProperties>
</file>